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5638" cy="432054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53369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1067379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601069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2134758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668448" algn="l" defTabSz="533690" rtl="0" eaLnBrk="1" latinLnBrk="0" hangingPunct="1"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3202137" algn="l" defTabSz="533690" rtl="0" eaLnBrk="1" latinLnBrk="0" hangingPunct="1"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735827" algn="l" defTabSz="533690" rtl="0" eaLnBrk="1" latinLnBrk="0" hangingPunct="1"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4269516" algn="l" defTabSz="533690" rtl="0" eaLnBrk="1" latinLnBrk="0" hangingPunct="1">
      <a:defRPr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8C21F"/>
    <a:srgbClr val="F0454E"/>
    <a:srgbClr val="279FC9"/>
    <a:srgbClr val="33CC33"/>
    <a:srgbClr val="3B7E85"/>
    <a:srgbClr val="FFFFA7"/>
    <a:srgbClr val="FFFFD1"/>
    <a:srgbClr val="FFB989"/>
    <a:srgbClr val="F2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843"/>
  </p:normalViewPr>
  <p:slideViewPr>
    <p:cSldViewPr>
      <p:cViewPr>
        <p:scale>
          <a:sx n="21" d="100"/>
          <a:sy n="21" d="100"/>
        </p:scale>
        <p:origin x="4232" y="456"/>
      </p:cViewPr>
      <p:guideLst>
        <p:guide orient="horz" pos="13608"/>
        <p:guide pos="102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0196424-B3B8-4D4D-A0BF-47764505E8BE}" type="datetimeFigureOut">
              <a:rPr lang="es-AR"/>
              <a:pPr>
                <a:defRPr/>
              </a:pPr>
              <a:t>29/6/22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9E05D00-23EF-E349-8F62-6B2ACC4229F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4103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3369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6737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106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13475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668448" algn="l" defTabSz="10673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02137" algn="l" defTabSz="10673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35827" algn="l" defTabSz="10673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69516" algn="l" defTabSz="10673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z="1100" dirty="0">
              <a:latin typeface="Calibri" charset="0"/>
            </a:endParaRPr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7613D7B-1BC2-A14B-9F1A-5F68C2775AE6}" type="slidenum">
              <a:rPr lang="es-AR" sz="1200"/>
              <a:pPr eaLnBrk="1" hangingPunct="1"/>
              <a:t>1</a:t>
            </a:fld>
            <a:endParaRPr lang="es-A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423" y="13422478"/>
            <a:ext cx="27544792" cy="92603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846" y="24483060"/>
            <a:ext cx="22683947" cy="11040780"/>
          </a:xfrm>
        </p:spPr>
        <p:txBody>
          <a:bodyPr/>
          <a:lstStyle>
            <a:lvl1pPr marL="0" indent="0" algn="ctr">
              <a:buNone/>
              <a:defRPr/>
            </a:lvl1pPr>
            <a:lvl2pPr marL="533690" indent="0" algn="ctr">
              <a:buNone/>
              <a:defRPr/>
            </a:lvl2pPr>
            <a:lvl3pPr marL="1067379" indent="0" algn="ctr">
              <a:buNone/>
              <a:defRPr/>
            </a:lvl3pPr>
            <a:lvl4pPr marL="1601069" indent="0" algn="ctr">
              <a:buNone/>
              <a:defRPr/>
            </a:lvl4pPr>
            <a:lvl5pPr marL="2134758" indent="0" algn="ctr">
              <a:buNone/>
              <a:defRPr/>
            </a:lvl5pPr>
            <a:lvl6pPr marL="2668448" indent="0" algn="ctr">
              <a:buNone/>
              <a:defRPr/>
            </a:lvl6pPr>
            <a:lvl7pPr marL="3202137" indent="0" algn="ctr">
              <a:buNone/>
              <a:defRPr/>
            </a:lvl7pPr>
            <a:lvl8pPr marL="3735827" indent="0" algn="ctr">
              <a:buNone/>
              <a:defRPr/>
            </a:lvl8pPr>
            <a:lvl9pPr marL="4269516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5F13D-F513-6B44-83CC-48955F831D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86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9998D-D321-FE47-9E93-F8EA81C7D7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00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089018" y="3839880"/>
            <a:ext cx="6886198" cy="3456432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30424" y="3839880"/>
            <a:ext cx="20473419" cy="345643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268A-1DF0-C641-B1E3-F25DCA147C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738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D0DE-2D8C-DD4E-B5EE-C9ACB3B3E0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20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60" y="27763071"/>
            <a:ext cx="27544792" cy="8581673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60" y="18311889"/>
            <a:ext cx="27544792" cy="9451181"/>
          </a:xfrm>
        </p:spPr>
        <p:txBody>
          <a:bodyPr anchor="b"/>
          <a:lstStyle>
            <a:lvl1pPr marL="0" indent="0">
              <a:buNone/>
              <a:defRPr sz="2300"/>
            </a:lvl1pPr>
            <a:lvl2pPr marL="533690" indent="0">
              <a:buNone/>
              <a:defRPr sz="2100"/>
            </a:lvl2pPr>
            <a:lvl3pPr marL="1067379" indent="0">
              <a:buNone/>
              <a:defRPr sz="1900"/>
            </a:lvl3pPr>
            <a:lvl4pPr marL="1601069" indent="0">
              <a:buNone/>
              <a:defRPr sz="1600"/>
            </a:lvl4pPr>
            <a:lvl5pPr marL="2134758" indent="0">
              <a:buNone/>
              <a:defRPr sz="1600"/>
            </a:lvl5pPr>
            <a:lvl6pPr marL="2668448" indent="0">
              <a:buNone/>
              <a:defRPr sz="1600"/>
            </a:lvl6pPr>
            <a:lvl7pPr marL="3202137" indent="0">
              <a:buNone/>
              <a:defRPr sz="1600"/>
            </a:lvl7pPr>
            <a:lvl8pPr marL="3735827" indent="0">
              <a:buNone/>
              <a:defRPr sz="1600"/>
            </a:lvl8pPr>
            <a:lvl9pPr marL="4269516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9EAE4-3A37-7040-8077-D2A6D038C0F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183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430423" y="12480960"/>
            <a:ext cx="13679809" cy="259232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95406" y="12480960"/>
            <a:ext cx="13679809" cy="2592324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3137-A94F-6C49-8DE6-23A7B915D4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01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82" y="1730017"/>
            <a:ext cx="29165074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83" y="9670809"/>
            <a:ext cx="14318277" cy="403070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690" indent="0">
              <a:buNone/>
              <a:defRPr sz="2300" b="1"/>
            </a:lvl2pPr>
            <a:lvl3pPr marL="1067379" indent="0">
              <a:buNone/>
              <a:defRPr sz="2100" b="1"/>
            </a:lvl3pPr>
            <a:lvl4pPr marL="1601069" indent="0">
              <a:buNone/>
              <a:defRPr sz="1900" b="1"/>
            </a:lvl4pPr>
            <a:lvl5pPr marL="2134758" indent="0">
              <a:buNone/>
              <a:defRPr sz="1900" b="1"/>
            </a:lvl5pPr>
            <a:lvl6pPr marL="2668448" indent="0">
              <a:buNone/>
              <a:defRPr sz="1900" b="1"/>
            </a:lvl6pPr>
            <a:lvl7pPr marL="3202137" indent="0">
              <a:buNone/>
              <a:defRPr sz="1900" b="1"/>
            </a:lvl7pPr>
            <a:lvl8pPr marL="3735827" indent="0">
              <a:buNone/>
              <a:defRPr sz="1900" b="1"/>
            </a:lvl8pPr>
            <a:lvl9pPr marL="4269516" indent="0">
              <a:buNone/>
              <a:defRPr sz="1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83" y="13701513"/>
            <a:ext cx="14318277" cy="2489351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1293" y="9670809"/>
            <a:ext cx="14324064" cy="403070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690" indent="0">
              <a:buNone/>
              <a:defRPr sz="2300" b="1"/>
            </a:lvl2pPr>
            <a:lvl3pPr marL="1067379" indent="0">
              <a:buNone/>
              <a:defRPr sz="2100" b="1"/>
            </a:lvl3pPr>
            <a:lvl4pPr marL="1601069" indent="0">
              <a:buNone/>
              <a:defRPr sz="1900" b="1"/>
            </a:lvl4pPr>
            <a:lvl5pPr marL="2134758" indent="0">
              <a:buNone/>
              <a:defRPr sz="1900" b="1"/>
            </a:lvl5pPr>
            <a:lvl6pPr marL="2668448" indent="0">
              <a:buNone/>
              <a:defRPr sz="1900" b="1"/>
            </a:lvl6pPr>
            <a:lvl7pPr marL="3202137" indent="0">
              <a:buNone/>
              <a:defRPr sz="1900" b="1"/>
            </a:lvl7pPr>
            <a:lvl8pPr marL="3735827" indent="0">
              <a:buNone/>
              <a:defRPr sz="1900" b="1"/>
            </a:lvl8pPr>
            <a:lvl9pPr marL="4269516" indent="0">
              <a:buNone/>
              <a:defRPr sz="1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1293" y="13701513"/>
            <a:ext cx="14324064" cy="24893511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066DE-7C73-4142-B160-F91995428C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406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89BCA-CA7C-B149-B4F2-838492AEE0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68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E5930-BB64-214B-A24A-3D5600D3B2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50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82" y="1721016"/>
            <a:ext cx="10661070" cy="731971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61" y="1721016"/>
            <a:ext cx="18116295" cy="36874009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82" y="9040730"/>
            <a:ext cx="10661070" cy="29554294"/>
          </a:xfrm>
        </p:spPr>
        <p:txBody>
          <a:bodyPr/>
          <a:lstStyle>
            <a:lvl1pPr marL="0" indent="0">
              <a:buNone/>
              <a:defRPr sz="1600"/>
            </a:lvl1pPr>
            <a:lvl2pPr marL="533690" indent="0">
              <a:buNone/>
              <a:defRPr sz="1400"/>
            </a:lvl2pPr>
            <a:lvl3pPr marL="1067379" indent="0">
              <a:buNone/>
              <a:defRPr sz="1200"/>
            </a:lvl3pPr>
            <a:lvl4pPr marL="1601069" indent="0">
              <a:buNone/>
              <a:defRPr sz="1100"/>
            </a:lvl4pPr>
            <a:lvl5pPr marL="2134758" indent="0">
              <a:buNone/>
              <a:defRPr sz="1100"/>
            </a:lvl5pPr>
            <a:lvl6pPr marL="2668448" indent="0">
              <a:buNone/>
              <a:defRPr sz="1100"/>
            </a:lvl6pPr>
            <a:lvl7pPr marL="3202137" indent="0">
              <a:buNone/>
              <a:defRPr sz="1100"/>
            </a:lvl7pPr>
            <a:lvl8pPr marL="3735827" indent="0">
              <a:buNone/>
              <a:defRPr sz="1100"/>
            </a:lvl8pPr>
            <a:lvl9pPr marL="4269516" indent="0">
              <a:buNone/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3DB0D-CD46-7248-8226-9B75EECC71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0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891" y="30243780"/>
            <a:ext cx="19443383" cy="356984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891" y="3859682"/>
            <a:ext cx="19443383" cy="25923240"/>
          </a:xfrm>
        </p:spPr>
        <p:txBody>
          <a:bodyPr/>
          <a:lstStyle>
            <a:lvl1pPr marL="0" indent="0">
              <a:buNone/>
              <a:defRPr sz="3700"/>
            </a:lvl1pPr>
            <a:lvl2pPr marL="533690" indent="0">
              <a:buNone/>
              <a:defRPr sz="3300"/>
            </a:lvl2pPr>
            <a:lvl3pPr marL="1067379" indent="0">
              <a:buNone/>
              <a:defRPr sz="2800"/>
            </a:lvl3pPr>
            <a:lvl4pPr marL="1601069" indent="0">
              <a:buNone/>
              <a:defRPr sz="2300"/>
            </a:lvl4pPr>
            <a:lvl5pPr marL="2134758" indent="0">
              <a:buNone/>
              <a:defRPr sz="2300"/>
            </a:lvl5pPr>
            <a:lvl6pPr marL="2668448" indent="0">
              <a:buNone/>
              <a:defRPr sz="2300"/>
            </a:lvl6pPr>
            <a:lvl7pPr marL="3202137" indent="0">
              <a:buNone/>
              <a:defRPr sz="2300"/>
            </a:lvl7pPr>
            <a:lvl8pPr marL="3735827" indent="0">
              <a:buNone/>
              <a:defRPr sz="2300"/>
            </a:lvl8pPr>
            <a:lvl9pPr marL="4269516" indent="0">
              <a:buNone/>
              <a:defRPr sz="23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891" y="33813627"/>
            <a:ext cx="19443383" cy="5071233"/>
          </a:xfrm>
        </p:spPr>
        <p:txBody>
          <a:bodyPr/>
          <a:lstStyle>
            <a:lvl1pPr marL="0" indent="0">
              <a:buNone/>
              <a:defRPr sz="1600"/>
            </a:lvl1pPr>
            <a:lvl2pPr marL="533690" indent="0">
              <a:buNone/>
              <a:defRPr sz="1400"/>
            </a:lvl2pPr>
            <a:lvl3pPr marL="1067379" indent="0">
              <a:buNone/>
              <a:defRPr sz="1200"/>
            </a:lvl3pPr>
            <a:lvl4pPr marL="1601069" indent="0">
              <a:buNone/>
              <a:defRPr sz="1100"/>
            </a:lvl4pPr>
            <a:lvl5pPr marL="2134758" indent="0">
              <a:buNone/>
              <a:defRPr sz="1100"/>
            </a:lvl5pPr>
            <a:lvl6pPr marL="2668448" indent="0">
              <a:buNone/>
              <a:defRPr sz="1100"/>
            </a:lvl6pPr>
            <a:lvl7pPr marL="3202137" indent="0">
              <a:buNone/>
              <a:defRPr sz="1100"/>
            </a:lvl7pPr>
            <a:lvl8pPr marL="3735827" indent="0">
              <a:buNone/>
              <a:defRPr sz="1100"/>
            </a:lvl8pPr>
            <a:lvl9pPr marL="4269516" indent="0">
              <a:buNone/>
              <a:defRPr sz="1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ACD9D-8366-2046-B5E2-0337466A27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55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23" y="3839880"/>
            <a:ext cx="27544792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32033" tIns="216016" rIns="432033" bIns="216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23" y="12480960"/>
            <a:ext cx="27544792" cy="2592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32033" tIns="216016" rIns="432033" bIns="2160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23" y="39365521"/>
            <a:ext cx="6751175" cy="288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33" tIns="216016" rIns="432033" bIns="216016" numCol="1" anchor="t" anchorCtr="0" compatLnSpc="1">
            <a:prstTxWarp prst="textNoShape">
              <a:avLst/>
            </a:prstTxWarp>
          </a:bodyPr>
          <a:lstStyle>
            <a:lvl1pPr>
              <a:defRPr sz="67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927" y="39365521"/>
            <a:ext cx="10261785" cy="288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33" tIns="216016" rIns="432033" bIns="216016" numCol="1" anchor="t" anchorCtr="0" compatLnSpc="1">
            <a:prstTxWarp prst="textNoShape">
              <a:avLst/>
            </a:prstTxWarp>
          </a:bodyPr>
          <a:lstStyle>
            <a:lvl1pPr algn="ctr">
              <a:defRPr sz="67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4040" y="39365521"/>
            <a:ext cx="6751175" cy="288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33" tIns="216016" rIns="432033" bIns="216016" numCol="1" anchor="t" anchorCtr="0" compatLnSpc="1">
            <a:prstTxWarp prst="textNoShape">
              <a:avLst/>
            </a:prstTxWarp>
          </a:bodyPr>
          <a:lstStyle>
            <a:lvl1pPr algn="r">
              <a:defRPr sz="6700">
                <a:cs typeface="+mn-cs"/>
              </a:defRPr>
            </a:lvl1pPr>
          </a:lstStyle>
          <a:p>
            <a:pPr>
              <a:defRPr/>
            </a:pPr>
            <a:fld id="{C9591605-29C4-9F4B-9ECD-DC29FC0DEA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50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4319550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defTabSz="4319550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defTabSz="4319550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defTabSz="4319550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533690" algn="ctr" defTabSz="4319550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6pPr>
      <a:lvl7pPr marL="1067379" algn="ctr" defTabSz="4319550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7pPr>
      <a:lvl8pPr marL="1601069" algn="ctr" defTabSz="4319550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8pPr>
      <a:lvl9pPr marL="2134758" algn="ctr" defTabSz="4319550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9pPr>
    </p:titleStyle>
    <p:bodyStyle>
      <a:lvl1pPr marL="1619600" indent="-1619600" algn="l" defTabSz="4319550" rtl="0" eaLnBrk="0" fontAlgn="base" hangingPunct="0">
        <a:spcBef>
          <a:spcPct val="20000"/>
        </a:spcBef>
        <a:spcAft>
          <a:spcPct val="0"/>
        </a:spcAft>
        <a:buChar char="•"/>
        <a:defRPr sz="15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509750" indent="-1349049" algn="l" defTabSz="4319550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  <a:ea typeface="ＭＳ Ｐゴシック" charset="0"/>
        </a:defRPr>
      </a:lvl2pPr>
      <a:lvl3pPr marL="5399901" indent="-1080351" algn="l" defTabSz="4319550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ＭＳ Ｐゴシック" charset="0"/>
        </a:defRPr>
      </a:lvl3pPr>
      <a:lvl4pPr marL="7560602" indent="-1080351" algn="l" defTabSz="431955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  <a:ea typeface="ＭＳ Ｐゴシック" charset="0"/>
        </a:defRPr>
      </a:lvl4pPr>
      <a:lvl5pPr marL="9721304" indent="-1080351" algn="l" defTabSz="4319550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  <a:ea typeface="ＭＳ Ｐゴシック" charset="0"/>
        </a:defRPr>
      </a:lvl5pPr>
      <a:lvl6pPr marL="10254993" indent="-1080351" algn="l" defTabSz="431955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788683" indent="-1080351" algn="l" defTabSz="431955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322372" indent="-1080351" algn="l" defTabSz="431955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856062" indent="-1080351" algn="l" defTabSz="431955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690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7379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069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4758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8448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2137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5827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9516" algn="l" defTabSz="10673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57">
            <a:extLst>
              <a:ext uri="{FF2B5EF4-FFF2-40B4-BE49-F238E27FC236}">
                <a16:creationId xmlns:a16="http://schemas.microsoft.com/office/drawing/2014/main" id="{93DF981D-9DBB-BC4D-84E2-32A7F40B3661}"/>
              </a:ext>
            </a:extLst>
          </p:cNvPr>
          <p:cNvSpPr/>
          <p:nvPr/>
        </p:nvSpPr>
        <p:spPr>
          <a:xfrm>
            <a:off x="2017244" y="23934921"/>
            <a:ext cx="28628214" cy="7913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 rot="10800000" flipV="1">
            <a:off x="16314504" y="5579776"/>
            <a:ext cx="15811429" cy="256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s-ES_tradnl" sz="8000" b="1" dirty="0">
                <a:solidFill>
                  <a:srgbClr val="000000"/>
                </a:solidFill>
                <a:latin typeface="Century Gothic" charset="0"/>
                <a:cs typeface="Century Gothic" charset="0"/>
              </a:rPr>
              <a:t>Propiedades Psicométricas en población Argentina</a:t>
            </a:r>
            <a:endParaRPr lang="es-ES_tradnl" sz="8800" b="1" dirty="0">
              <a:solidFill>
                <a:srgbClr val="000000"/>
              </a:solidFill>
              <a:latin typeface="Century Gothic" charset="0"/>
              <a:cs typeface="Century Gothic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9989896"/>
            <a:ext cx="13682540" cy="232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38" tIns="53369" rIns="106738" bIns="53369">
            <a:spAutoFit/>
          </a:bodyPr>
          <a:lstStyle/>
          <a:p>
            <a:pPr indent="285911" algn="r"/>
            <a:r>
              <a:rPr lang="es-ES_tradnl" sz="4800" b="1" dirty="0">
                <a:solidFill>
                  <a:srgbClr val="000000"/>
                </a:solidFill>
                <a:latin typeface="Verdana" charset="0"/>
                <a:cs typeface="Arial" charset="0"/>
              </a:rPr>
              <a:t>Guadalupe de la Iglesia</a:t>
            </a:r>
          </a:p>
          <a:p>
            <a:pPr indent="285911" algn="r"/>
            <a:r>
              <a:rPr lang="es-ES_tradnl" sz="3200" dirty="0">
                <a:solidFill>
                  <a:srgbClr val="000000"/>
                </a:solidFill>
                <a:latin typeface="Verdana" charset="0"/>
                <a:cs typeface="Arial" charset="0"/>
              </a:rPr>
              <a:t>Consejo Nacional de Investigaciones Científicas y Técnicas</a:t>
            </a:r>
          </a:p>
          <a:p>
            <a:pPr indent="285911" algn="r"/>
            <a:r>
              <a:rPr lang="es-ES_tradnl" sz="3200" dirty="0">
                <a:solidFill>
                  <a:srgbClr val="000000"/>
                </a:solidFill>
                <a:latin typeface="Verdana" charset="0"/>
                <a:cs typeface="Arial" charset="0"/>
              </a:rPr>
              <a:t>Universidad de Palermo</a:t>
            </a:r>
          </a:p>
          <a:p>
            <a:pPr indent="285911" algn="r"/>
            <a:r>
              <a:rPr lang="es-ES_tradnl" sz="3200" dirty="0">
                <a:solidFill>
                  <a:srgbClr val="000000"/>
                </a:solidFill>
                <a:latin typeface="Verdana" charset="0"/>
                <a:cs typeface="Arial" charset="0"/>
              </a:rPr>
              <a:t>Universidad de Buenos Aires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81433" y="36939652"/>
            <a:ext cx="24779209" cy="614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REFERENCIAS</a:t>
            </a:r>
            <a:endParaRPr lang="en-US" b="1" dirty="0">
              <a:solidFill>
                <a:srgbClr val="000000"/>
              </a:solidFill>
              <a:latin typeface="Goudy Old Style" panose="02020502050305020303" pitchFamily="18" charset="77"/>
              <a:cs typeface="Verdana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Castro Solano, A. &amp; Casullo, M. M. (2001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).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Rasgos de personalidad, bienestar psicológico y rendimiento académico en adolescentes.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Interdisciplinaria, 18(1),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65-85.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Cohen, R. J., Swerdlik, M. E., &amp; Sturman,  E. (2012).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Psychological testing and assessment.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McGrawHill.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de la Iglesia, G. (2022, en evaluación). 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Experiencias en el Uso de Videojuegos en Gamers Argentinos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. Psykhé.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de la Iglesia, G. &amp; Castro Solano, A. (2021). ICCP: Inventario de los Cinco Continuos de la Personalidad. Evaluación de los rasgos positivos y patológicos de la personalidad. Buenos Aires: Paidós.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Góngora, V. &amp; Castro Solano, A. (2021). Validación del SCL-27 en población general y en población clínica argentina.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Psicodebate, 21(1),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49-60.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Hardt, J., &amp; Gerbershagen, H. U. (2001). Cross-validation of the SCL-27: a short psychometric screening instrument for chronic pain patients.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European Journal of Pain, 5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(2), 187–197. https://doi.org/10.1053/eujp.2001.0231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International Test Commission (2017).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ITC Guidelines for Translating and Adapting Tests (Second Edition).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ITC.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Jamovi (2021).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Jamovi.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(Version 2.2.5) [Computer Software].</a:t>
            </a:r>
            <a:r>
              <a:rPr lang="es-AR" sz="2000" dirty="0">
                <a:solidFill>
                  <a:srgbClr val="1286C9"/>
                </a:solidFill>
                <a:latin typeface="Avenir Next" panose="020B0503020202020204" pitchFamily="34" charset="0"/>
              </a:rPr>
              <a:t>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https://www.jamovi.org.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John, O. (1990). The five factor taxonomy: Dimension of personality in the natural language and in questionnaires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En L. Pervin (Ed.),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Handbook of personality: Theory and Research.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Guilford Press.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Keyes, C. L. M. (2005). Mental illness and/or mental health? Investigating axioms of the complete state model of health. 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Journal of Consulting and Clinical Psychology,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73, 539-548. https://doi.org/10.1037/0022-006X.73.3.539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Lupano Perugini, M. L., de la Iglesia, G., Castro Solano, A., &amp; Keyes, C. L. M. (2017). The mental health continuum–short form (MHC–SF) in the Argentinean context: Confirmatory factor analysis and measurement invariance. 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European Journal of Psychology,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13, 93–108.</a:t>
            </a:r>
            <a:r>
              <a:rPr lang="es-AR" sz="2000" dirty="0">
                <a:solidFill>
                  <a:srgbClr val="1286C9"/>
                </a:solidFill>
                <a:latin typeface="Avenir Next" panose="020B0503020202020204" pitchFamily="34" charset="0"/>
              </a:rPr>
              <a:t>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https://doi.org/10.5964/ejop.v13i1.1163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McGonigal, J. (2015). 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Super Better.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Penguin Books.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R (2022).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The R Project for Statistical Computing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(Versión 4.2.0). [Computer Software].</a:t>
            </a:r>
            <a:r>
              <a:rPr lang="es-AR" sz="2000" dirty="0">
                <a:solidFill>
                  <a:srgbClr val="1286C9"/>
                </a:solidFill>
                <a:latin typeface="Avenir Next" panose="020B0503020202020204" pitchFamily="34" charset="0"/>
              </a:rPr>
              <a:t>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https://www.r-project.org/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Snodgrass, J. G., Dengah, H. J. F., Lacy, M. G., Bagwell, A., Oostenburg, M. V., &amp; Lende, D. (2017). Online gaming involvement and its positive and negative consequences: A cognitive anthropological “cultural consensus” approach to psychiatric measurement and assessment.</a:t>
            </a:r>
            <a:r>
              <a:rPr lang="es-AR" sz="2000" i="1" dirty="0">
                <a:solidFill>
                  <a:srgbClr val="000000"/>
                </a:solidFill>
                <a:latin typeface="Avenir Next" panose="020B0503020202020204" pitchFamily="34" charset="0"/>
              </a:rPr>
              <a:t> Computers in Human Behavior,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66, 291-302.</a:t>
            </a:r>
            <a:r>
              <a:rPr lang="es-AR" sz="2000" dirty="0">
                <a:solidFill>
                  <a:srgbClr val="1286C9"/>
                </a:solidFill>
                <a:latin typeface="Avenir Next" panose="020B0503020202020204" pitchFamily="34" charset="0"/>
              </a:rPr>
              <a:t> </a:t>
            </a:r>
            <a:r>
              <a:rPr lang="es-AR" sz="2000" dirty="0">
                <a:solidFill>
                  <a:srgbClr val="000000"/>
                </a:solidFill>
                <a:latin typeface="Avenir Next" panose="020B0503020202020204" pitchFamily="34" charset="0"/>
              </a:rPr>
              <a:t>https://doi.org/10.1016/j.chb.2016.09.025</a:t>
            </a:r>
            <a:r>
              <a:rPr lang="en-US" sz="1800" dirty="0">
                <a:solidFill>
                  <a:srgbClr val="000000"/>
                </a:solidFill>
                <a:latin typeface="Avenir Next" panose="020B0503020202020204" pitchFamily="34" charset="0"/>
              </a:rPr>
              <a:t>.</a:t>
            </a:r>
            <a:endParaRPr lang="es-AR" sz="1800" dirty="0">
              <a:solidFill>
                <a:srgbClr val="000000"/>
              </a:solidFill>
              <a:latin typeface="Avenir Next" panose="020B0503020202020204" pitchFamily="34" charset="0"/>
            </a:endParaRPr>
          </a:p>
        </p:txBody>
      </p:sp>
      <p:sp>
        <p:nvSpPr>
          <p:cNvPr id="29" name="28 CuadroTexto"/>
          <p:cNvSpPr txBox="1">
            <a:spLocks noChangeArrowheads="1"/>
          </p:cNvSpPr>
          <p:nvPr/>
        </p:nvSpPr>
        <p:spPr bwMode="auto">
          <a:xfrm>
            <a:off x="1140495" y="13490413"/>
            <a:ext cx="15489084" cy="343176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0"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ES" sz="54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Se presentan los análisis psicométricos de la Escala de Fortalezas de Juego (</a:t>
            </a:r>
            <a:r>
              <a:rPr lang="es-ES" sz="54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Gaming</a:t>
            </a:r>
            <a:r>
              <a:rPr lang="es-ES" sz="54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</a:t>
            </a:r>
            <a:r>
              <a:rPr lang="es-ES" sz="54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Strengths</a:t>
            </a:r>
            <a:r>
              <a:rPr lang="es-ES" sz="54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</a:t>
            </a:r>
            <a:r>
              <a:rPr lang="es-ES" sz="54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Inventory</a:t>
            </a:r>
            <a:r>
              <a:rPr lang="es-ES" sz="54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, GSI; </a:t>
            </a:r>
            <a:r>
              <a:rPr lang="es-ES" sz="54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McGonigal</a:t>
            </a:r>
            <a:r>
              <a:rPr lang="es-ES" sz="54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, 2015) en población argentina.</a:t>
            </a: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>
            <a:off x="15914787" y="4681052"/>
            <a:ext cx="0" cy="4464264"/>
          </a:xfrm>
          <a:prstGeom prst="line">
            <a:avLst/>
          </a:prstGeom>
          <a:ln w="762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 Box 2"/>
          <p:cNvSpPr txBox="1">
            <a:spLocks noChangeArrowheads="1"/>
          </p:cNvSpPr>
          <p:nvPr/>
        </p:nvSpPr>
        <p:spPr bwMode="auto">
          <a:xfrm rot="10800000" flipV="1">
            <a:off x="0" y="5188885"/>
            <a:ext cx="15489084" cy="333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s-ES" sz="10500" b="1" dirty="0">
                <a:solidFill>
                  <a:schemeClr val="accent6"/>
                </a:solidFill>
                <a:latin typeface="Century Gothic" charset="0"/>
                <a:cs typeface="Century Gothic" charset="0"/>
              </a:rPr>
              <a:t>ESCALA DE </a:t>
            </a:r>
          </a:p>
          <a:p>
            <a:pPr algn="r" eaLnBrk="1" hangingPunct="1"/>
            <a:r>
              <a:rPr lang="es-ES" sz="10500" b="1" dirty="0">
                <a:solidFill>
                  <a:schemeClr val="accent6"/>
                </a:solidFill>
                <a:latin typeface="Century Gothic" charset="0"/>
                <a:cs typeface="Century Gothic" charset="0"/>
              </a:rPr>
              <a:t>FORTALEZAS DE JUEGO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10980988" y="24132010"/>
            <a:ext cx="9793088" cy="1184982"/>
          </a:xfrm>
          <a:prstGeom prst="rect">
            <a:avLst/>
          </a:prstGeom>
        </p:spPr>
        <p:txBody>
          <a:bodyPr wrap="square" lIns="76243" tIns="38121" rIns="76243" bIns="38121">
            <a:spAutoFit/>
          </a:bodyPr>
          <a:lstStyle/>
          <a:p>
            <a:pPr algn="ctr">
              <a:tabLst>
                <a:tab pos="3219144" algn="l"/>
              </a:tabLst>
              <a:defRPr/>
            </a:pPr>
            <a:r>
              <a:rPr lang="es-ES" sz="7200" b="1" dirty="0">
                <a:solidFill>
                  <a:schemeClr val="accent6"/>
                </a:solidFill>
                <a:latin typeface="Verdana" charset="0"/>
              </a:rPr>
              <a:t>RESULTADOS</a:t>
            </a:r>
          </a:p>
        </p:txBody>
      </p:sp>
      <p:sp>
        <p:nvSpPr>
          <p:cNvPr id="2" name="Rectangle 1"/>
          <p:cNvSpPr/>
          <p:nvPr/>
        </p:nvSpPr>
        <p:spPr>
          <a:xfrm>
            <a:off x="79376" y="79375"/>
            <a:ext cx="32256000" cy="43056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B40805B-AD36-7A4C-B863-6F82D237B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0217" y="9989896"/>
            <a:ext cx="4067985" cy="2040409"/>
          </a:xfrm>
          <a:prstGeom prst="rect">
            <a:avLst/>
          </a:prstGeom>
        </p:spPr>
      </p:pic>
      <p:graphicFrame>
        <p:nvGraphicFramePr>
          <p:cNvPr id="31" name="Tabla 30">
            <a:extLst>
              <a:ext uri="{FF2B5EF4-FFF2-40B4-BE49-F238E27FC236}">
                <a16:creationId xmlns:a16="http://schemas.microsoft.com/office/drawing/2014/main" id="{3D9CBBEF-DCFC-A34C-B497-AE3CFCDD0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6502"/>
              </p:ext>
            </p:extLst>
          </p:nvPr>
        </p:nvGraphicFramePr>
        <p:xfrm>
          <a:off x="8193927" y="18360220"/>
          <a:ext cx="8728972" cy="468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28972">
                  <a:extLst>
                    <a:ext uri="{9D8B030D-6E8A-4147-A177-3AD203B41FA5}">
                      <a16:colId xmlns:a16="http://schemas.microsoft.com/office/drawing/2014/main" val="1237447046"/>
                    </a:ext>
                  </a:extLst>
                </a:gridCol>
              </a:tblGrid>
              <a:tr h="4170433">
                <a:tc>
                  <a:txBody>
                    <a:bodyPr/>
                    <a:lstStyle/>
                    <a:p>
                      <a:pPr marL="0" marR="0" lvl="0" indent="0" algn="l" defTabSz="106737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201</a:t>
                      </a:r>
                      <a:r>
                        <a:rPr lang="es-AR" sz="5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 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adultos gamers </a:t>
                      </a:r>
                    </a:p>
                    <a:p>
                      <a:pPr marL="0" marR="0" lvl="0" indent="0" algn="l" defTabSz="106737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  <a:cs typeface="+mn-cs"/>
                        </a:rPr>
                        <a:t>55.2%</a:t>
                      </a:r>
                      <a:r>
                        <a:rPr lang="es-AR" sz="4400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 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mujeres, </a:t>
                      </a: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  <a:cs typeface="+mn-cs"/>
                        </a:rPr>
                        <a:t>43.3% 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varones, </a:t>
                      </a: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  <a:cs typeface="+mn-cs"/>
                        </a:rPr>
                        <a:t>1% 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no binario, </a:t>
                      </a: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  <a:cs typeface="+mn-cs"/>
                        </a:rPr>
                        <a:t>0.5% 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otro género</a:t>
                      </a:r>
                    </a:p>
                    <a:p>
                      <a:pPr marL="0" marR="0" lvl="0" indent="0" algn="l" defTabSz="1067379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5400" b="1" kern="1200" dirty="0">
                          <a:solidFill>
                            <a:schemeClr val="accent6"/>
                          </a:solidFill>
                          <a:latin typeface="Avenir Next" panose="020B0503020202020204" pitchFamily="34" charset="0"/>
                          <a:ea typeface="ＭＳ Ｐゴシック" charset="0"/>
                          <a:cs typeface="+mn-cs"/>
                        </a:rPr>
                        <a:t>40.9</a:t>
                      </a:r>
                      <a:r>
                        <a:rPr lang="es-AR" sz="4400" kern="1200" dirty="0">
                          <a:solidFill>
                            <a:srgbClr val="000000"/>
                          </a:solidFill>
                          <a:latin typeface="Avenir Next" panose="020B0503020202020204" pitchFamily="34" charset="0"/>
                          <a:ea typeface="ＭＳ Ｐゴシック" charset="0"/>
                        </a:rPr>
                        <a:t> años (DE = 15.5) </a:t>
                      </a:r>
                    </a:p>
                  </a:txBody>
                  <a:tcPr marT="36972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641307"/>
                  </a:ext>
                </a:extLst>
              </a:tr>
            </a:tbl>
          </a:graphicData>
        </a:graphic>
      </p:graphicFrame>
      <p:sp>
        <p:nvSpPr>
          <p:cNvPr id="49" name="Text Box 74"/>
          <p:cNvSpPr txBox="1">
            <a:spLocks noChangeArrowheads="1"/>
          </p:cNvSpPr>
          <p:nvPr/>
        </p:nvSpPr>
        <p:spPr bwMode="auto">
          <a:xfrm>
            <a:off x="5905675" y="33932809"/>
            <a:ext cx="18773816" cy="1554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6243" tIns="38121" rIns="76243" bIns="3812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Se concluye que el GSI es una medida con adecuadas propiedades psicométricas para su uso en población local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8192A4F-4F61-2143-83AF-6288F7E2DD5C}"/>
              </a:ext>
            </a:extLst>
          </p:cNvPr>
          <p:cNvSpPr txBox="1"/>
          <p:nvPr/>
        </p:nvSpPr>
        <p:spPr>
          <a:xfrm>
            <a:off x="6041397" y="32655558"/>
            <a:ext cx="4376743" cy="41088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6100" dirty="0">
                <a:solidFill>
                  <a:schemeClr val="accent6"/>
                </a:solidFill>
                <a:latin typeface="Avenir Next" panose="020B0503020202020204" pitchFamily="34" charset="0"/>
              </a:rPr>
              <a:t>[</a:t>
            </a:r>
            <a:endParaRPr lang="es-AR" sz="18200" dirty="0">
              <a:solidFill>
                <a:schemeClr val="accent6"/>
              </a:solidFill>
              <a:latin typeface="Avenir Next" panose="020B0503020202020204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578529ED-8E00-7547-8F22-12A3A7225047}"/>
              </a:ext>
            </a:extLst>
          </p:cNvPr>
          <p:cNvSpPr txBox="1"/>
          <p:nvPr/>
        </p:nvSpPr>
        <p:spPr>
          <a:xfrm rot="16200000">
            <a:off x="22214402" y="11869907"/>
            <a:ext cx="4417863" cy="162506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105000" dirty="0">
                <a:solidFill>
                  <a:schemeClr val="accent6"/>
                </a:solidFill>
                <a:latin typeface="Avenir Next Ultra Light" panose="020B0203020202020204" pitchFamily="34" charset="77"/>
              </a:rPr>
              <a:t>[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F5F08D9-D778-164D-9D4B-C607099FDAEF}"/>
              </a:ext>
            </a:extLst>
          </p:cNvPr>
          <p:cNvSpPr txBox="1"/>
          <p:nvPr/>
        </p:nvSpPr>
        <p:spPr>
          <a:xfrm>
            <a:off x="23555913" y="32655558"/>
            <a:ext cx="2730910" cy="41088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26100" dirty="0">
                <a:solidFill>
                  <a:schemeClr val="accent6"/>
                </a:solidFill>
                <a:latin typeface="Avenir Next" panose="020B0503020202020204" pitchFamily="34" charset="0"/>
              </a:rPr>
              <a:t>]</a:t>
            </a:r>
            <a:endParaRPr lang="es-AR" sz="64800" dirty="0">
              <a:solidFill>
                <a:schemeClr val="accent6"/>
              </a:solidFill>
              <a:latin typeface="Avenir Next" panose="020B0503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DC31CFF-2EBC-3045-83EC-1F1417CE9195}"/>
              </a:ext>
            </a:extLst>
          </p:cNvPr>
          <p:cNvSpPr txBox="1"/>
          <p:nvPr/>
        </p:nvSpPr>
        <p:spPr>
          <a:xfrm rot="5400000">
            <a:off x="21823526" y="7169633"/>
            <a:ext cx="4417863" cy="162506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sz="105000" dirty="0">
                <a:solidFill>
                  <a:schemeClr val="accent6"/>
                </a:solidFill>
                <a:latin typeface="Avenir Next Ultra Light" panose="020B0203020202020204" pitchFamily="34" charset="77"/>
              </a:rPr>
              <a:t>[</a:t>
            </a:r>
          </a:p>
        </p:txBody>
      </p:sp>
      <p:sp>
        <p:nvSpPr>
          <p:cNvPr id="40" name="28 CuadroTexto"/>
          <p:cNvSpPr txBox="1">
            <a:spLocks noChangeArrowheads="1"/>
          </p:cNvSpPr>
          <p:nvPr/>
        </p:nvSpPr>
        <p:spPr bwMode="auto">
          <a:xfrm>
            <a:off x="18775375" y="16223327"/>
            <a:ext cx="10910796" cy="3770305"/>
          </a:xfrm>
          <a:prstGeom prst="rect">
            <a:avLst/>
          </a:prstGeom>
          <a:noFill/>
          <a:ln w="63500"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76243" tIns="38121" rIns="76243" bIns="3812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ES_tradnl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Se calculó un análisis factorial confirmatorio utilizando la matriz policórica de los datos y el método de estimación de </a:t>
            </a:r>
            <a:r>
              <a:rPr lang="es-ES_tradnl" sz="48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mínimos</a:t>
            </a:r>
            <a:r>
              <a:rPr lang="es-ES_tradnl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cuadrados ponderados </a:t>
            </a:r>
            <a:r>
              <a:rPr lang="es-ES_tradnl" sz="4800" dirty="0" err="1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diagonalizados</a:t>
            </a:r>
            <a:r>
              <a:rPr lang="es-ES_tradnl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(DWLS)</a:t>
            </a:r>
            <a:endParaRPr lang="es-ES" sz="4800" dirty="0">
              <a:solidFill>
                <a:srgbClr val="000000"/>
              </a:solidFill>
              <a:latin typeface="Avenir Next" panose="020B0503020202020204" pitchFamily="34" charset="0"/>
              <a:cs typeface="Verdana" charset="0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18755052" y="15160492"/>
            <a:ext cx="10931119" cy="1000316"/>
          </a:xfrm>
          <a:prstGeom prst="rect">
            <a:avLst/>
          </a:prstGeom>
        </p:spPr>
        <p:txBody>
          <a:bodyPr wrap="square" lIns="76243" tIns="38121" rIns="76243" bIns="38121">
            <a:spAutoFit/>
          </a:bodyPr>
          <a:lstStyle/>
          <a:p>
            <a:pPr algn="ctr">
              <a:tabLst>
                <a:tab pos="3219144" algn="l"/>
              </a:tabLst>
              <a:defRPr/>
            </a:pPr>
            <a:r>
              <a:rPr lang="es-ES" sz="6000" b="1" dirty="0">
                <a:solidFill>
                  <a:srgbClr val="000000"/>
                </a:solidFill>
                <a:latin typeface="Avenir Next" panose="020B0503020202020204" pitchFamily="34" charset="0"/>
              </a:rPr>
              <a:t>ANÁLISIS DE DATOS</a:t>
            </a:r>
          </a:p>
        </p:txBody>
      </p:sp>
      <p:pic>
        <p:nvPicPr>
          <p:cNvPr id="11" name="Imagen 10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32C952E2-4578-DE4B-B3DA-C444123745B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11"/>
          <a:stretch/>
        </p:blipFill>
        <p:spPr>
          <a:xfrm>
            <a:off x="1249655" y="18582023"/>
            <a:ext cx="6438135" cy="4099511"/>
          </a:xfrm>
          <a:prstGeom prst="rect">
            <a:avLst/>
          </a:prstGeom>
        </p:spPr>
      </p:pic>
      <p:pic>
        <p:nvPicPr>
          <p:cNvPr id="13" name="Imagen 12" descr="Interfaz de usuario gráfica, Texto&#10;&#10;Descripción generada automáticamente con confianza media">
            <a:extLst>
              <a:ext uri="{FF2B5EF4-FFF2-40B4-BE49-F238E27FC236}">
                <a16:creationId xmlns:a16="http://schemas.microsoft.com/office/drawing/2014/main" id="{21A0C55C-22C0-2742-8704-AB006D09697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" t="852" r="-333" b="50195"/>
          <a:stretch/>
        </p:blipFill>
        <p:spPr>
          <a:xfrm>
            <a:off x="5852280" y="204150"/>
            <a:ext cx="19489186" cy="3756590"/>
          </a:xfrm>
          <a:prstGeom prst="rect">
            <a:avLst/>
          </a:prstGeom>
        </p:spPr>
      </p:pic>
      <p:sp>
        <p:nvSpPr>
          <p:cNvPr id="39" name="Rectangle 3">
            <a:extLst>
              <a:ext uri="{FF2B5EF4-FFF2-40B4-BE49-F238E27FC236}">
                <a16:creationId xmlns:a16="http://schemas.microsoft.com/office/drawing/2014/main" id="{9A7C79C2-3928-0B40-8E4A-562E24353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65879" y="9989896"/>
            <a:ext cx="10949567" cy="183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6738" tIns="53369" rIns="106738" bIns="53369">
            <a:spAutoFit/>
          </a:bodyPr>
          <a:lstStyle/>
          <a:p>
            <a:pPr indent="285911"/>
            <a:r>
              <a:rPr lang="es-ES_tradnl" sz="4800" b="1" dirty="0">
                <a:solidFill>
                  <a:srgbClr val="000000"/>
                </a:solidFill>
                <a:latin typeface="Verdana" charset="0"/>
                <a:cs typeface="Arial" charset="0"/>
              </a:rPr>
              <a:t>Leandro </a:t>
            </a:r>
            <a:r>
              <a:rPr lang="es-ES_tradnl" sz="4800" b="1" dirty="0" err="1">
                <a:solidFill>
                  <a:srgbClr val="000000"/>
                </a:solidFill>
                <a:latin typeface="Verdana" charset="0"/>
                <a:cs typeface="Arial" charset="0"/>
              </a:rPr>
              <a:t>Eidman</a:t>
            </a:r>
            <a:endParaRPr lang="es-ES_tradnl" sz="4800" b="1" dirty="0">
              <a:solidFill>
                <a:srgbClr val="000000"/>
              </a:solidFill>
              <a:latin typeface="Verdana" charset="0"/>
              <a:cs typeface="Arial" charset="0"/>
            </a:endParaRPr>
          </a:p>
          <a:p>
            <a:pPr indent="285911"/>
            <a:r>
              <a:rPr lang="es-ES_tradnl" sz="3200" dirty="0">
                <a:solidFill>
                  <a:srgbClr val="000000"/>
                </a:solidFill>
                <a:latin typeface="Verdana" charset="0"/>
                <a:cs typeface="Arial" charset="0"/>
              </a:rPr>
              <a:t>Universidad de Ciencias Empresariales y Sociales</a:t>
            </a:r>
          </a:p>
          <a:p>
            <a:pPr indent="285911"/>
            <a:r>
              <a:rPr lang="es-ES_tradnl" sz="3200" dirty="0">
                <a:solidFill>
                  <a:srgbClr val="000000"/>
                </a:solidFill>
                <a:latin typeface="Verdana" charset="0"/>
                <a:cs typeface="Arial" charset="0"/>
              </a:rPr>
              <a:t>Universidad Nacional del Chaco Austral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67330AB-6A1B-874F-AC40-F42AA1CBC426}"/>
              </a:ext>
            </a:extLst>
          </p:cNvPr>
          <p:cNvSpPr txBox="1"/>
          <p:nvPr/>
        </p:nvSpPr>
        <p:spPr>
          <a:xfrm>
            <a:off x="2270691" y="26189304"/>
            <a:ext cx="128332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b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AJUSTE DEL MODELO</a:t>
            </a:r>
          </a:p>
          <a:p>
            <a:pPr algn="ctr"/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X</a:t>
            </a:r>
            <a:r>
              <a:rPr lang="es-AR" sz="4800" baseline="300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2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= 475.72,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p 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&lt; .001, CFI= .915, TLI= .905, RMSEA= .095 (IC= .085 - .105), SRMR= .078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</a:t>
            </a:r>
          </a:p>
          <a:p>
            <a:pPr algn="ctr"/>
            <a:r>
              <a:rPr lang="es-AR" sz="4800" b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CONSISTENCIA INTERNA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alfa de Cronbach= .921, omega de McDonald= .924. </a:t>
            </a:r>
          </a:p>
        </p:txBody>
      </p:sp>
      <p:pic>
        <p:nvPicPr>
          <p:cNvPr id="42" name="Imagen 41" descr="Icono&#10;&#10;Descripción generada automáticamente">
            <a:extLst>
              <a:ext uri="{FF2B5EF4-FFF2-40B4-BE49-F238E27FC236}">
                <a16:creationId xmlns:a16="http://schemas.microsoft.com/office/drawing/2014/main" id="{B667B0FD-7074-6944-A10E-661EC0F0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3779" y="38380667"/>
            <a:ext cx="1440057" cy="1440057"/>
          </a:xfrm>
          <a:prstGeom prst="rect">
            <a:avLst/>
          </a:prstGeom>
        </p:spPr>
      </p:pic>
      <p:sp>
        <p:nvSpPr>
          <p:cNvPr id="44" name="Text Box 9">
            <a:extLst>
              <a:ext uri="{FF2B5EF4-FFF2-40B4-BE49-F238E27FC236}">
                <a16:creationId xmlns:a16="http://schemas.microsoft.com/office/drawing/2014/main" id="{98A2361E-291E-1F4A-B64A-4BDA83E73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2298" y="38812612"/>
            <a:ext cx="5946297" cy="7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4000" dirty="0" err="1">
                <a:solidFill>
                  <a:srgbClr val="000000"/>
                </a:solidFill>
                <a:latin typeface="Avenir Next" panose="020B0503020202020204" pitchFamily="34" charset="0"/>
              </a:rPr>
              <a:t>gdelaiglesia@gmail.com</a:t>
            </a:r>
            <a:endParaRPr lang="es-ES" sz="4000" dirty="0">
              <a:solidFill>
                <a:srgbClr val="000000"/>
              </a:solidFill>
              <a:latin typeface="Avenir Next" panose="020B0503020202020204" pitchFamily="34" charset="0"/>
            </a:endParaRPr>
          </a:p>
        </p:txBody>
      </p:sp>
      <p:pic>
        <p:nvPicPr>
          <p:cNvPr id="46" name="Imagen 45" descr="Código QR&#10;&#10;Descripción generada automáticamente">
            <a:extLst>
              <a:ext uri="{FF2B5EF4-FFF2-40B4-BE49-F238E27FC236}">
                <a16:creationId xmlns:a16="http://schemas.microsoft.com/office/drawing/2014/main" id="{7235F202-C50D-6F4F-8945-8EAE9DC462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2168" y="34793430"/>
            <a:ext cx="3287775" cy="3287775"/>
          </a:xfrm>
          <a:prstGeom prst="rect">
            <a:avLst/>
          </a:prstGeom>
        </p:spPr>
      </p:pic>
      <p:pic>
        <p:nvPicPr>
          <p:cNvPr id="47" name="Imagen 46" descr="Forma&#10;&#10;Descripción generada automáticamente con confianza baja">
            <a:extLst>
              <a:ext uri="{FF2B5EF4-FFF2-40B4-BE49-F238E27FC236}">
                <a16:creationId xmlns:a16="http://schemas.microsoft.com/office/drawing/2014/main" id="{135CD681-468B-924A-AB02-6DE722C1C4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9803" y="42124980"/>
            <a:ext cx="771321" cy="771321"/>
          </a:xfrm>
          <a:prstGeom prst="rect">
            <a:avLst/>
          </a:prstGeom>
        </p:spPr>
      </p:pic>
      <p:pic>
        <p:nvPicPr>
          <p:cNvPr id="48" name="Imagen 47" descr="Forma&#10;&#10;Descripción generada automáticamente con confianza baja">
            <a:extLst>
              <a:ext uri="{FF2B5EF4-FFF2-40B4-BE49-F238E27FC236}">
                <a16:creationId xmlns:a16="http://schemas.microsoft.com/office/drawing/2014/main" id="{1E5DD2B4-62E2-9041-8FE1-33392950D2F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7795" y="40916924"/>
            <a:ext cx="1037045" cy="1037045"/>
          </a:xfrm>
          <a:prstGeom prst="rect">
            <a:avLst/>
          </a:prstGeom>
        </p:spPr>
      </p:pic>
      <p:pic>
        <p:nvPicPr>
          <p:cNvPr id="52" name="Imagen 51" descr="Forma&#10;&#10;Descripción generada automáticamente con confianza baja">
            <a:extLst>
              <a:ext uri="{FF2B5EF4-FFF2-40B4-BE49-F238E27FC236}">
                <a16:creationId xmlns:a16="http://schemas.microsoft.com/office/drawing/2014/main" id="{7A7F5BDD-717F-974F-9459-437251EE83C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3779" y="39657783"/>
            <a:ext cx="1440057" cy="1440057"/>
          </a:xfrm>
          <a:prstGeom prst="rect">
            <a:avLst/>
          </a:prstGeom>
        </p:spPr>
      </p:pic>
      <p:sp>
        <p:nvSpPr>
          <p:cNvPr id="53" name="Text Box 9">
            <a:extLst>
              <a:ext uri="{FF2B5EF4-FFF2-40B4-BE49-F238E27FC236}">
                <a16:creationId xmlns:a16="http://schemas.microsoft.com/office/drawing/2014/main" id="{82D5D7BB-6F52-BD4B-9FD6-FE2A4CF5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2298" y="40036748"/>
            <a:ext cx="4356502" cy="7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4000" dirty="0">
                <a:solidFill>
                  <a:srgbClr val="000000"/>
                </a:solidFill>
                <a:latin typeface="Avenir Next" panose="020B0503020202020204" pitchFamily="34" charset="0"/>
              </a:rPr>
              <a:t>@</a:t>
            </a:r>
            <a:r>
              <a:rPr lang="es-ES" sz="4000" dirty="0" err="1">
                <a:solidFill>
                  <a:srgbClr val="000000"/>
                </a:solidFill>
                <a:latin typeface="Avenir Next" panose="020B0503020202020204" pitchFamily="34" charset="0"/>
              </a:rPr>
              <a:t>cienciagamerok</a:t>
            </a:r>
            <a:endParaRPr lang="es-ES" sz="4000" dirty="0">
              <a:solidFill>
                <a:srgbClr val="000000"/>
              </a:solidFill>
              <a:latin typeface="Avenir Next" panose="020B0503020202020204" pitchFamily="34" charset="0"/>
            </a:endParaRPr>
          </a:p>
        </p:txBody>
      </p:sp>
      <p:sp>
        <p:nvSpPr>
          <p:cNvPr id="54" name="Text Box 9">
            <a:extLst>
              <a:ext uri="{FF2B5EF4-FFF2-40B4-BE49-F238E27FC236}">
                <a16:creationId xmlns:a16="http://schemas.microsoft.com/office/drawing/2014/main" id="{23B49917-E409-2E45-B84C-4571EFCD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2298" y="41113615"/>
            <a:ext cx="3790257" cy="7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4000" dirty="0">
                <a:solidFill>
                  <a:srgbClr val="000000"/>
                </a:solidFill>
                <a:latin typeface="Avenir Next" panose="020B0503020202020204" pitchFamily="34" charset="0"/>
              </a:rPr>
              <a:t>@</a:t>
            </a:r>
            <a:r>
              <a:rPr lang="es-ES" sz="4000" dirty="0" err="1">
                <a:solidFill>
                  <a:srgbClr val="000000"/>
                </a:solidFill>
                <a:latin typeface="Avenir Next" panose="020B0503020202020204" pitchFamily="34" charset="0"/>
              </a:rPr>
              <a:t>cienciagamer</a:t>
            </a:r>
            <a:endParaRPr lang="es-ES" sz="4000" dirty="0">
              <a:solidFill>
                <a:srgbClr val="000000"/>
              </a:solidFill>
              <a:latin typeface="Avenir Next" panose="020B0503020202020204" pitchFamily="34" charset="0"/>
            </a:endParaRPr>
          </a:p>
        </p:txBody>
      </p:sp>
      <p:sp>
        <p:nvSpPr>
          <p:cNvPr id="55" name="Text Box 9">
            <a:extLst>
              <a:ext uri="{FF2B5EF4-FFF2-40B4-BE49-F238E27FC236}">
                <a16:creationId xmlns:a16="http://schemas.microsoft.com/office/drawing/2014/main" id="{AA8ED3AB-5788-1240-91B3-26A0FBE70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42298" y="42196988"/>
            <a:ext cx="4184596" cy="7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6738" tIns="53369" rIns="106738" bIns="53369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s-ES" sz="4000" dirty="0">
                <a:solidFill>
                  <a:srgbClr val="000000"/>
                </a:solidFill>
                <a:latin typeface="Avenir Next" panose="020B0503020202020204" pitchFamily="34" charset="0"/>
              </a:rPr>
              <a:t>/</a:t>
            </a:r>
            <a:r>
              <a:rPr lang="es-ES" sz="4000" dirty="0" err="1">
                <a:solidFill>
                  <a:srgbClr val="000000"/>
                </a:solidFill>
                <a:latin typeface="Avenir Next" panose="020B0503020202020204" pitchFamily="34" charset="0"/>
              </a:rPr>
              <a:t>cienciagamerFB</a:t>
            </a:r>
            <a:endParaRPr lang="es-ES" sz="4000" dirty="0">
              <a:solidFill>
                <a:srgbClr val="000000"/>
              </a:solidFill>
              <a:latin typeface="Avenir Next" panose="020B0503020202020204" pitchFamily="34" charset="0"/>
            </a:endParaRPr>
          </a:p>
        </p:txBody>
      </p:sp>
      <p:pic>
        <p:nvPicPr>
          <p:cNvPr id="6" name="Imagen 5" descr="Código QR&#10;&#10;Descripción generada automáticamente">
            <a:extLst>
              <a:ext uri="{FF2B5EF4-FFF2-40B4-BE49-F238E27FC236}">
                <a16:creationId xmlns:a16="http://schemas.microsoft.com/office/drawing/2014/main" id="{4200C89C-493E-A643-96CD-176C935599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631" y="33073878"/>
            <a:ext cx="2865222" cy="2865222"/>
          </a:xfrm>
          <a:prstGeom prst="rect">
            <a:avLst/>
          </a:prstGeom>
        </p:spPr>
      </p:pic>
      <p:sp>
        <p:nvSpPr>
          <p:cNvPr id="56" name="CuadroTexto 55">
            <a:extLst>
              <a:ext uri="{FF2B5EF4-FFF2-40B4-BE49-F238E27FC236}">
                <a16:creationId xmlns:a16="http://schemas.microsoft.com/office/drawing/2014/main" id="{9F8B52FA-6DB0-1843-AEF1-B4BC2A625015}"/>
              </a:ext>
            </a:extLst>
          </p:cNvPr>
          <p:cNvSpPr txBox="1"/>
          <p:nvPr/>
        </p:nvSpPr>
        <p:spPr>
          <a:xfrm>
            <a:off x="16274827" y="26189304"/>
            <a:ext cx="140379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800" b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ASOCIACIONES CON CRITERIOS EXTERNOS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Bienestar,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= .67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Satisfacción con la vida,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= .45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Experiencias de juego positivas,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= .15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Rasgos positivos de la personalidad,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= .69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Sintomatología psicológica,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 = -.44</a:t>
            </a:r>
          </a:p>
          <a:p>
            <a:pPr algn="ctr"/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Experiencias de juego negativas, </a:t>
            </a:r>
            <a:r>
              <a:rPr lang="es-AR" sz="4800" i="1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r</a:t>
            </a:r>
            <a:r>
              <a:rPr lang="es-AR" sz="4800" dirty="0">
                <a:solidFill>
                  <a:srgbClr val="000000"/>
                </a:solidFill>
                <a:latin typeface="Avenir Next" panose="020B0503020202020204" pitchFamily="34" charset="0"/>
                <a:cs typeface="Verdana" charset="0"/>
              </a:rPr>
              <a:t>= -.21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Personalizar 25">
      <a:dk1>
        <a:srgbClr val="103154"/>
      </a:dk1>
      <a:lt1>
        <a:srgbClr val="FFFFFF"/>
      </a:lt1>
      <a:dk2>
        <a:srgbClr val="CC0066"/>
      </a:dk2>
      <a:lt2>
        <a:srgbClr val="0096FF"/>
      </a:lt2>
      <a:accent1>
        <a:srgbClr val="D3003E"/>
      </a:accent1>
      <a:accent2>
        <a:srgbClr val="00CCCC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805</Words>
  <Application>Microsoft Macintosh PowerPoint</Application>
  <PresentationFormat>Personalizado</PresentationFormat>
  <Paragraphs>54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Avenir Next</vt:lpstr>
      <vt:lpstr>Avenir Next Ultra Light</vt:lpstr>
      <vt:lpstr>Calibri</vt:lpstr>
      <vt:lpstr>Century Gothic</vt:lpstr>
      <vt:lpstr>Goudy Old Style</vt:lpstr>
      <vt:lpstr>Times New Roman</vt:lpstr>
      <vt:lpstr>Verdana</vt:lpstr>
      <vt:lpstr>Diseño predeterminado</vt:lpstr>
      <vt:lpstr>Presentación de PowerPoint</vt:lpstr>
    </vt:vector>
  </TitlesOfParts>
  <Company>--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--</dc:creator>
  <cp:lastModifiedBy>Hernán Maximiliano Carvi</cp:lastModifiedBy>
  <cp:revision>125</cp:revision>
  <dcterms:created xsi:type="dcterms:W3CDTF">2007-08-05T08:11:21Z</dcterms:created>
  <dcterms:modified xsi:type="dcterms:W3CDTF">2022-06-29T13:47:36Z</dcterms:modified>
</cp:coreProperties>
</file>